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4" r:id="rId3"/>
    <p:sldId id="317" r:id="rId4"/>
    <p:sldId id="318" r:id="rId5"/>
    <p:sldId id="257" r:id="rId6"/>
    <p:sldId id="328" r:id="rId7"/>
    <p:sldId id="323" r:id="rId8"/>
    <p:sldId id="326" r:id="rId9"/>
    <p:sldId id="327" r:id="rId10"/>
    <p:sldId id="331" r:id="rId11"/>
    <p:sldId id="325" r:id="rId12"/>
    <p:sldId id="329" r:id="rId13"/>
    <p:sldId id="330" r:id="rId14"/>
    <p:sldId id="332" r:id="rId15"/>
    <p:sldId id="267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CA59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3D9126F-E0D2-4163-81AA-FA035CE8EEFA}" type="datetimeFigureOut">
              <a:rPr lang="en-IN"/>
              <a:pPr>
                <a:defRPr/>
              </a:pPr>
              <a:t>26-07-2020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9A984056-45CB-4647-BDEE-04783AAB75C9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9A7F16-BD00-42E7-AF7D-E5D98923F87B}" type="slidenum">
              <a:rPr lang="en-IN" altLang="en-US"/>
              <a:pPr/>
              <a:t>1</a:t>
            </a:fld>
            <a:endParaRPr lang="en-I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A83DF86-3DEE-4B5C-B959-9C893FABEA52}" type="slidenum">
              <a:rPr lang="zh-TW" altLang="en-US"/>
              <a:pPr/>
              <a:t>11</a:t>
            </a:fld>
            <a:endParaRPr lang="en-US" altLang="zh-TW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9AA-F335-4DB7-9C0D-D6468337CEA4}" type="datetime1">
              <a:rPr lang="en-US"/>
              <a:pPr>
                <a:defRPr/>
              </a:pPr>
              <a:t>7/26/2020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7C418-D712-4A64-B039-D6D3E442FC2A}" type="datetime1">
              <a:rPr lang="en-US"/>
              <a:pPr>
                <a:defRPr/>
              </a:pPr>
              <a:t>7/26/2020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itchFamily="34" charset="0"/>
              </a:defRPr>
            </a:lvl1pPr>
          </a:lstStyle>
          <a:p>
            <a:pPr>
              <a:defRPr/>
            </a:pPr>
            <a:fld id="{65B86FA3-9A48-4D34-A9D2-0999A3596279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DBDD2-CAC2-49FB-B1A5-258B1EB40415}" type="datetime1">
              <a:rPr lang="en-US"/>
              <a:pPr>
                <a:defRPr/>
              </a:pPr>
              <a:t>7/26/2020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itchFamily="34" charset="0"/>
              </a:defRPr>
            </a:lvl1pPr>
          </a:lstStyle>
          <a:p>
            <a:pPr>
              <a:defRPr/>
            </a:pPr>
            <a:fld id="{61917C3D-5ED7-4A8B-842A-AE655F7A3BE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CFE06-4807-4513-9D78-22B58A50640C}" type="datetime1">
              <a:rPr lang="en-US"/>
              <a:pPr>
                <a:defRPr/>
              </a:pPr>
              <a:t>7/26/2020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8AA5E-CFD3-450D-8357-D241B5D4AC23}" type="datetime1">
              <a:rPr lang="en-US"/>
              <a:pPr>
                <a:defRPr/>
              </a:pPr>
              <a:t>7/26/2020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itchFamily="34" charset="0"/>
              </a:defRPr>
            </a:lvl1pPr>
          </a:lstStyle>
          <a:p>
            <a:pPr>
              <a:defRPr/>
            </a:pPr>
            <a:fld id="{94DD0AC3-74BA-4C01-A06A-3747FEE31F1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D1DDB-DC36-4C0C-8AB3-2B66222C912D}" type="datetime1">
              <a:rPr lang="en-US"/>
              <a:pPr>
                <a:defRPr/>
              </a:pPr>
              <a:t>7/26/2020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itchFamily="34" charset="0"/>
              </a:defRPr>
            </a:lvl1pPr>
          </a:lstStyle>
          <a:p>
            <a:pPr>
              <a:defRPr/>
            </a:pPr>
            <a:fld id="{B042E103-BC7D-47AD-BBE2-D9838B2CBFAE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E1ACE-BEE8-4A40-9B3D-E4E634D57D54}" type="datetime1">
              <a:rPr lang="en-US"/>
              <a:pPr>
                <a:defRPr/>
              </a:pPr>
              <a:t>7/26/2020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itchFamily="34" charset="0"/>
              </a:defRPr>
            </a:lvl1pPr>
          </a:lstStyle>
          <a:p>
            <a:pPr>
              <a:defRPr/>
            </a:pPr>
            <a:fld id="{F2E5A75A-7ABF-421E-81A2-652762803E81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BA24E-68DF-4021-AF58-DB1CD05A4B00}" type="datetime1">
              <a:rPr lang="en-US"/>
              <a:pPr>
                <a:defRPr/>
              </a:pPr>
              <a:t>7/26/2020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itchFamily="34" charset="0"/>
              </a:defRPr>
            </a:lvl1pPr>
          </a:lstStyle>
          <a:p>
            <a:pPr>
              <a:defRPr/>
            </a:pPr>
            <a:fld id="{A8A40FB6-8F6B-476B-9098-04B3ECA877AA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8D8D4-2F8F-46B1-884A-7B9760EA0243}" type="datetime1">
              <a:rPr lang="en-US"/>
              <a:pPr>
                <a:defRPr/>
              </a:pPr>
              <a:t>7/26/2020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itchFamily="34" charset="0"/>
              </a:defRPr>
            </a:lvl1pPr>
          </a:lstStyle>
          <a:p>
            <a:pPr>
              <a:defRPr/>
            </a:pPr>
            <a:fld id="{1A402367-B0C2-41A9-8165-9A82B9B6625E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18806-0D2C-4DF7-9F73-827FA61BB3FE}" type="datetime1">
              <a:rPr lang="en-US"/>
              <a:pPr>
                <a:defRPr/>
              </a:pPr>
              <a:t>7/26/2020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itchFamily="34" charset="0"/>
              </a:defRPr>
            </a:lvl1pPr>
          </a:lstStyle>
          <a:p>
            <a:pPr>
              <a:defRPr/>
            </a:pPr>
            <a:fld id="{91DFD56C-3E45-4BD8-8E47-509D1631D68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66B76-1659-43D2-9606-29723E180E7E}" type="datetime1">
              <a:rPr lang="en-US"/>
              <a:pPr>
                <a:defRPr/>
              </a:pPr>
              <a:t>7/26/2020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itchFamily="34" charset="0"/>
              </a:defRPr>
            </a:lvl1pPr>
          </a:lstStyle>
          <a:p>
            <a:pPr>
              <a:defRPr/>
            </a:pPr>
            <a:fld id="{D4D87C04-46A0-49A3-B6B0-0298AA546B6A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IN" altLang="en-US" smtClean="0"/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I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29024378-3E46-471E-86AF-9ECD008F9DF1}" type="datetime1">
              <a:rPr lang="en-US"/>
              <a:pPr>
                <a:defRPr/>
              </a:pPr>
              <a:t>7/26/2020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388" y="2349500"/>
            <a:ext cx="8856662" cy="13255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CSE211</a:t>
            </a:r>
            <a:b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5400" dirty="0"/>
              <a:t>COMPUTER ORGANIZATION AND DESIGN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1026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26" r:id="rId4" imgW="13937020" imgH="5409524" progId="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2988" y="4437063"/>
            <a:ext cx="705802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700" y="5084763"/>
            <a:ext cx="1770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  <a:cs typeface="+mn-cs"/>
              </a:rPr>
              <a:t>Lecture #0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895059F-776C-4ADA-9800-80C24A72B12C}" type="datetime1">
              <a:rPr lang="en-US"/>
              <a:pPr>
                <a:defRPr/>
              </a:pPr>
              <a:t>7/26/2020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Instruction set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800" dirty="0" smtClean="0"/>
              <a:t>the </a:t>
            </a:r>
            <a:r>
              <a:rPr lang="en-IN" sz="2800" b="1" dirty="0" smtClean="0"/>
              <a:t>instruction set architecture refers to what the </a:t>
            </a:r>
            <a:r>
              <a:rPr lang="en-IN" sz="2800" b="1" dirty="0" smtClean="0"/>
              <a:t>programmer </a:t>
            </a:r>
            <a:r>
              <a:rPr lang="en-IN" sz="2800" dirty="0" smtClean="0"/>
              <a:t>sees </a:t>
            </a:r>
            <a:r>
              <a:rPr lang="en-IN" sz="2800" dirty="0" smtClean="0"/>
              <a:t>as the machine's instruction set. The instruction set is </a:t>
            </a:r>
            <a:r>
              <a:rPr lang="en-IN" sz="2800" dirty="0" smtClean="0"/>
              <a:t>the boundary </a:t>
            </a:r>
            <a:r>
              <a:rPr lang="en-IN" sz="2800" dirty="0" smtClean="0"/>
              <a:t>between the hardware and the software, and most of </a:t>
            </a:r>
            <a:r>
              <a:rPr lang="en-IN" sz="2800" dirty="0" smtClean="0"/>
              <a:t>the decisions </a:t>
            </a:r>
            <a:r>
              <a:rPr lang="en-IN" sz="2800" dirty="0" smtClean="0"/>
              <a:t>concerning the instruction set affect the hardware, </a:t>
            </a:r>
            <a:r>
              <a:rPr lang="en-IN" sz="2800" dirty="0" smtClean="0"/>
              <a:t>and the </a:t>
            </a:r>
            <a:r>
              <a:rPr lang="en-IN" sz="2800" dirty="0" smtClean="0"/>
              <a:t>converse is also true, many hardware decisions </a:t>
            </a:r>
            <a:r>
              <a:rPr lang="en-IN" sz="2800" dirty="0" smtClean="0"/>
              <a:t>may beneficially/adversely </a:t>
            </a:r>
            <a:r>
              <a:rPr lang="en-IN" sz="2800" dirty="0" smtClean="0"/>
              <a:t>affect the instruction set.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ECFE06-4807-4513-9D78-22B58A50640C}" type="datetime1">
              <a:rPr lang="en-US" smtClean="0"/>
              <a:pPr>
                <a:defRPr/>
              </a:pPr>
              <a:t>7/26/2020</a:t>
            </a:fld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Structure &amp; Function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mtClean="0"/>
              <a:t>Structure is the way in which components </a:t>
            </a:r>
            <a:r>
              <a:rPr lang="en-GB" altLang="en-US" smtClean="0">
                <a:solidFill>
                  <a:schemeClr val="accent1"/>
                </a:solidFill>
              </a:rPr>
              <a:t>relate to each other</a:t>
            </a:r>
          </a:p>
          <a:p>
            <a:r>
              <a:rPr lang="en-GB" altLang="en-US" smtClean="0"/>
              <a:t>Function is the operation of individual components as </a:t>
            </a:r>
            <a:r>
              <a:rPr lang="en-GB" altLang="en-US" smtClean="0">
                <a:solidFill>
                  <a:schemeClr val="accent1"/>
                </a:solidFill>
              </a:rPr>
              <a:t>part of the structure</a:t>
            </a:r>
          </a:p>
        </p:txBody>
      </p:sp>
      <p:graphicFrame>
        <p:nvGraphicFramePr>
          <p:cNvPr id="9218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218" r:id="rId4" imgW="13937020" imgH="540952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computer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000" b="1" dirty="0" smtClean="0"/>
              <a:t>Mainframes: large computers that can support very many </a:t>
            </a:r>
            <a:r>
              <a:rPr lang="en-IN" sz="2000" b="1" dirty="0" smtClean="0"/>
              <a:t>users </a:t>
            </a:r>
            <a:r>
              <a:rPr lang="en-IN" sz="2000" dirty="0" smtClean="0"/>
              <a:t>while </a:t>
            </a:r>
            <a:r>
              <a:rPr lang="en-IN" sz="2000" dirty="0" smtClean="0"/>
              <a:t>delivering great computing power. It is mainly </a:t>
            </a:r>
            <a:r>
              <a:rPr lang="en-IN" sz="2000" dirty="0" smtClean="0"/>
              <a:t>in mainframes </a:t>
            </a:r>
            <a:r>
              <a:rPr lang="en-IN" sz="2000" dirty="0" smtClean="0"/>
              <a:t>where most of the innovations (both in </a:t>
            </a:r>
            <a:r>
              <a:rPr lang="en-IN" sz="2000" dirty="0" smtClean="0"/>
              <a:t>architecture and </a:t>
            </a:r>
            <a:r>
              <a:rPr lang="en-IN" sz="2000" dirty="0" smtClean="0"/>
              <a:t>in organization) have been made.</a:t>
            </a:r>
          </a:p>
          <a:p>
            <a:pPr algn="just"/>
            <a:r>
              <a:rPr lang="en-IN" sz="2000" b="1" dirty="0" smtClean="0"/>
              <a:t>Minicomputers</a:t>
            </a:r>
            <a:r>
              <a:rPr lang="en-IN" sz="2000" b="1" dirty="0" smtClean="0"/>
              <a:t>: have adopted many of the </a:t>
            </a:r>
            <a:r>
              <a:rPr lang="en-IN" sz="2000" b="1" dirty="0" smtClean="0"/>
              <a:t>mainframe </a:t>
            </a:r>
            <a:r>
              <a:rPr lang="en-IN" sz="2000" dirty="0" smtClean="0"/>
              <a:t>techniques</a:t>
            </a:r>
            <a:r>
              <a:rPr lang="en-IN" sz="2000" dirty="0" smtClean="0"/>
              <a:t>, yet being designed to sell for less, satisfying </a:t>
            </a:r>
            <a:r>
              <a:rPr lang="en-IN" sz="2000" dirty="0" smtClean="0"/>
              <a:t>the computing </a:t>
            </a:r>
            <a:r>
              <a:rPr lang="en-IN" sz="2000" dirty="0" smtClean="0"/>
              <a:t>needs for smaller groups of users. It is </a:t>
            </a:r>
            <a:r>
              <a:rPr lang="en-IN" sz="2000" dirty="0" smtClean="0"/>
              <a:t>the minicomputer </a:t>
            </a:r>
            <a:r>
              <a:rPr lang="en-IN" sz="2000" dirty="0" smtClean="0"/>
              <a:t>group that improved at the fastest pace (since </a:t>
            </a:r>
            <a:r>
              <a:rPr lang="en-IN" sz="2000" dirty="0" smtClean="0"/>
              <a:t>1965 when </a:t>
            </a:r>
            <a:r>
              <a:rPr lang="en-IN" sz="2000" dirty="0" smtClean="0"/>
              <a:t>DEC introduced the first minicomputer, PDP-8), mainly </a:t>
            </a:r>
            <a:r>
              <a:rPr lang="en-IN" sz="2000" dirty="0" smtClean="0"/>
              <a:t>due to </a:t>
            </a:r>
            <a:r>
              <a:rPr lang="en-IN" sz="2000" dirty="0" smtClean="0"/>
              <a:t>the evolution of integrated circuits technology (the first </a:t>
            </a:r>
            <a:r>
              <a:rPr lang="en-IN" sz="2000" dirty="0" smtClean="0"/>
              <a:t>IC appeared </a:t>
            </a:r>
            <a:r>
              <a:rPr lang="en-IN" sz="2000" dirty="0" smtClean="0"/>
              <a:t>in 1958</a:t>
            </a:r>
            <a:r>
              <a:rPr lang="en-IN" sz="2000" dirty="0" smtClean="0"/>
              <a:t>).</a:t>
            </a: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ECFE06-4807-4513-9D78-22B58A50640C}" type="datetime1">
              <a:rPr lang="en-US" smtClean="0"/>
              <a:pPr>
                <a:defRPr/>
              </a:pPr>
              <a:t>7/26/2020</a:t>
            </a:fld>
            <a:endParaRPr lang="en-IN" dirty="0"/>
          </a:p>
        </p:txBody>
      </p:sp>
      <p:graphicFrame>
        <p:nvGraphicFramePr>
          <p:cNvPr id="33794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3794" r:id="rId3" imgW="13937020" imgH="5409524" progId="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pPr algn="just"/>
            <a:r>
              <a:rPr lang="en-IN" sz="2400" b="1" dirty="0" smtClean="0"/>
              <a:t>Supercomputers: designed for scientific applications, they are </a:t>
            </a:r>
            <a:r>
              <a:rPr lang="en-IN" sz="2400" dirty="0" smtClean="0"/>
              <a:t>the most expensive computers (over one million dollars), processing is usually done in batch mode, for reasons of performance.</a:t>
            </a:r>
          </a:p>
          <a:p>
            <a:pPr algn="just"/>
            <a:r>
              <a:rPr lang="en-IN" sz="2400" b="1" dirty="0" smtClean="0"/>
              <a:t>Microcomputers: have appeared in the microprocessor era </a:t>
            </a:r>
            <a:r>
              <a:rPr lang="en-IN" sz="2400" dirty="0" smtClean="0"/>
              <a:t>(the first microprocessor, Intel 4004, was introduced in 1971). The term </a:t>
            </a:r>
            <a:r>
              <a:rPr lang="en-IN" sz="2400" i="1" dirty="0" smtClean="0"/>
              <a:t>micro refers only to physical dimensions, not to </a:t>
            </a:r>
            <a:r>
              <a:rPr lang="en-IN" sz="2400" dirty="0" smtClean="0"/>
              <a:t>computing performance. A typical microcomputer (either a PC or a workstation) nicely fits on a desk. Microcomputers are a direct product of technological advances: faster CPUs, semiconductor memories, etc. Over the time many of the concepts previously used in mainframes and minicomputers have become common place in microcomputers.</a:t>
            </a:r>
          </a:p>
          <a:p>
            <a:pPr algn="just"/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ECFE06-4807-4513-9D78-22B58A50640C}" type="datetime1">
              <a:rPr lang="en-US" smtClean="0"/>
              <a:pPr>
                <a:defRPr/>
              </a:pPr>
              <a:t>7/26/2020</a:t>
            </a:fld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IN" dirty="0" smtClean="0"/>
              <a:t>Microprocessors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 algn="just">
              <a:buNone/>
            </a:pPr>
            <a:r>
              <a:rPr lang="en-IN" sz="2000" dirty="0" smtClean="0"/>
              <a:t>The microprocessor is nothing but the CPU and it is an essential component of the computer. It is a silicon chip that comprises millions of transistors and other electronic components that process millions of instructions per second. </a:t>
            </a:r>
            <a:r>
              <a:rPr lang="en-IN" sz="2000" dirty="0" smtClean="0"/>
              <a:t>A Microprocessor is a versatile chip, that is combined with memory and special-purpose chips and </a:t>
            </a:r>
            <a:r>
              <a:rPr lang="en-IN" sz="2000" dirty="0" smtClean="0"/>
              <a:t>pre-programmed </a:t>
            </a:r>
            <a:r>
              <a:rPr lang="en-IN" sz="2000" dirty="0" smtClean="0"/>
              <a:t>by a software. </a:t>
            </a:r>
            <a:r>
              <a:rPr lang="en-IN" sz="2000" dirty="0" smtClean="0"/>
              <a:t>It accepts digital data as </a:t>
            </a:r>
            <a:r>
              <a:rPr lang="en-IN" sz="2000" dirty="0" err="1" smtClean="0"/>
              <a:t>i</a:t>
            </a:r>
            <a:r>
              <a:rPr lang="en-IN" sz="2000" dirty="0" smtClean="0"/>
              <a:t>/p and processes it according to the instructions stored in the memory. The microprocessor has many functions like functions of data storage, interact with various other devices and other time-related functions. But, the main function is to send and receive the data to make the function of the computer well. </a:t>
            </a:r>
            <a:r>
              <a:rPr lang="en-IN" sz="2000" dirty="0" smtClean="0"/>
              <a:t>This article discusses the types and evolution of </a:t>
            </a:r>
            <a:r>
              <a:rPr lang="en-IN" sz="2000" dirty="0" smtClean="0"/>
              <a:t>microprocessors.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ECFE06-4807-4513-9D78-22B58A50640C}" type="datetime1">
              <a:rPr lang="en-US" smtClean="0"/>
              <a:pPr>
                <a:defRPr/>
              </a:pPr>
              <a:t>7/26/2020</a:t>
            </a:fld>
            <a:endParaRPr lang="en-IN" dirty="0"/>
          </a:p>
        </p:txBody>
      </p:sp>
      <p:pic>
        <p:nvPicPr>
          <p:cNvPr id="34818" name="Picture 2" descr="https://www.computerhistory.org/siliconengine/_media/img/siliconengine-welcome-main.jpg"/>
          <p:cNvPicPr>
            <a:picLocks noChangeAspect="1" noChangeArrowheads="1"/>
          </p:cNvPicPr>
          <p:nvPr/>
        </p:nvPicPr>
        <p:blipFill>
          <a:blip r:embed="rId2" cstate="print"/>
          <a:srcRect l="3125" r="3125"/>
          <a:stretch>
            <a:fillRect/>
          </a:stretch>
        </p:blipFill>
        <p:spPr bwMode="auto">
          <a:xfrm>
            <a:off x="0" y="4267200"/>
            <a:ext cx="9144000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3789363"/>
            <a:ext cx="7154862" cy="1143000"/>
          </a:xfrm>
        </p:spPr>
        <p:txBody>
          <a:bodyPr rtlCol="0">
            <a:no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C00000"/>
                </a:solidFill>
              </a:rPr>
              <a:t>Next Class: </a:t>
            </a:r>
            <a:r>
              <a:rPr lang="en-US" sz="3600">
                <a:solidFill>
                  <a:srgbClr val="C00000"/>
                </a:solidFill>
              </a:rPr>
              <a:t>Logic </a:t>
            </a:r>
            <a:r>
              <a:rPr lang="en-US" sz="3600" smtClean="0">
                <a:solidFill>
                  <a:srgbClr val="C00000"/>
                </a:solidFill>
              </a:rPr>
              <a:t>gates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650" y="40767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2290" name="Object 125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2290" r:id="rId3" imgW="13937020" imgH="5409524" progId="">
              <p:embed/>
            </p:oleObj>
          </a:graphicData>
        </a:graphic>
      </p:graphicFrame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636588"/>
            <a:ext cx="1808163" cy="329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3A6E2D-2E0B-450B-AB82-4AF9C69E068B}" type="datetime1">
              <a:rPr lang="en-US" altLang="en-US" smtClean="0">
                <a:solidFill>
                  <a:srgbClr val="89898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7/26/2020</a:t>
            </a:fld>
            <a:endParaRPr lang="en-IN" altLang="en-US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800" smtClean="0"/>
              <a:t>Course details</a:t>
            </a:r>
            <a:endParaRPr lang="en-IN" altLang="en-US" sz="480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50688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000" dirty="0" smtClean="0"/>
              <a:t>LTP – 3 1 0 [Three lectures and </a:t>
            </a:r>
            <a:r>
              <a:rPr lang="en-US" sz="4000" dirty="0"/>
              <a:t>One </a:t>
            </a:r>
            <a:r>
              <a:rPr lang="en-US" sz="4000" dirty="0" smtClean="0"/>
              <a:t>Tutorial/week]</a:t>
            </a:r>
            <a:endParaRPr lang="en-US" sz="4000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000" b="1" dirty="0" smtClean="0"/>
              <a:t>Text Book</a:t>
            </a:r>
            <a:endParaRPr lang="en-IN" sz="4000" b="1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IN" sz="3200" dirty="0"/>
              <a:t>COMPUTER </a:t>
            </a:r>
            <a:r>
              <a:rPr lang="en-IN" sz="3200" dirty="0" smtClean="0"/>
              <a:t>SYSTEM ARCHITECTURE </a:t>
            </a:r>
            <a:r>
              <a:rPr lang="en-IN" sz="3200" dirty="0"/>
              <a:t>by MORRIS MANO, Prentice Hall of India, </a:t>
            </a:r>
            <a:r>
              <a:rPr lang="en-IN" sz="3200" dirty="0" smtClean="0"/>
              <a:t>3</a:t>
            </a:r>
            <a:r>
              <a:rPr lang="en-IN" sz="3200" baseline="30000" dirty="0" smtClean="0"/>
              <a:t>rd</a:t>
            </a:r>
            <a:r>
              <a:rPr lang="en-IN" sz="3200" dirty="0" smtClean="0"/>
              <a:t>  Edition, (2007)</a:t>
            </a:r>
            <a:endParaRPr lang="en-US" sz="3200" u="sng" dirty="0" smtClean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050" name="Object 58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050" r:id="rId3" imgW="13937020" imgH="5409524" progId="">
              <p:embed/>
            </p:oleObj>
          </a:graphicData>
        </a:graphic>
      </p:graphicFrame>
      <p:sp>
        <p:nvSpPr>
          <p:cNvPr id="2053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BD4514A-E99B-41DE-880B-98E94E68D526}" type="datetime1">
              <a:rPr lang="en-US" altLang="en-US" smtClean="0">
                <a:solidFill>
                  <a:srgbClr val="89898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7/26/2020</a:t>
            </a:fld>
            <a:endParaRPr lang="en-IN" altLang="en-US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274638"/>
            <a:ext cx="7921625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What’s CSE </a:t>
            </a:r>
            <a:r>
              <a:rPr lang="en-US" b="1" dirty="0" smtClean="0"/>
              <a:t>211 </a:t>
            </a:r>
            <a:r>
              <a:rPr lang="en-US" b="1" dirty="0"/>
              <a:t>All About?!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 smtClean="0"/>
              <a:t>Introduction </a:t>
            </a:r>
            <a:r>
              <a:rPr lang="en-US" b="1" dirty="0"/>
              <a:t>to computer architecture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• </a:t>
            </a:r>
            <a:r>
              <a:rPr lang="en-US" b="1" dirty="0"/>
              <a:t>How is data represented?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• </a:t>
            </a:r>
            <a:r>
              <a:rPr lang="en-US" b="1" dirty="0"/>
              <a:t>What are </a:t>
            </a:r>
            <a:r>
              <a:rPr lang="en-US" b="1"/>
              <a:t>the </a:t>
            </a:r>
            <a:r>
              <a:rPr lang="en-US" b="1" smtClean="0"/>
              <a:t>components </a:t>
            </a:r>
            <a:r>
              <a:rPr lang="en-US" b="1" dirty="0"/>
              <a:t>of a computer?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• </a:t>
            </a:r>
            <a:r>
              <a:rPr lang="en-US" b="1" dirty="0"/>
              <a:t>How do computers work?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/>
              <a:t>Programming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• </a:t>
            </a:r>
            <a:r>
              <a:rPr lang="en-US" b="1" dirty="0"/>
              <a:t>How do I "talk" directly to the machine?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• </a:t>
            </a:r>
            <a:r>
              <a:rPr lang="en-US" b="1" dirty="0"/>
              <a:t>How do I program in C?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/>
              <a:t>Computer Systems and Computation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• </a:t>
            </a:r>
            <a:r>
              <a:rPr lang="en-US" b="1" dirty="0"/>
              <a:t>How do simple HW/SW elements come </a:t>
            </a:r>
            <a:r>
              <a:rPr lang="en-US" b="1" dirty="0" smtClean="0"/>
              <a:t>	together </a:t>
            </a:r>
            <a:r>
              <a:rPr lang="en-US" b="1" dirty="0"/>
              <a:t>to </a:t>
            </a:r>
            <a:r>
              <a:rPr lang="en-US" b="1" dirty="0" smtClean="0"/>
              <a:t>realize complex </a:t>
            </a:r>
            <a:r>
              <a:rPr lang="en-US" b="1" dirty="0"/>
              <a:t>computations?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BED890-5471-4570-B5B1-CAAA4DCEFA0F}" type="datetime1">
              <a:rPr lang="en-US"/>
              <a:pPr>
                <a:defRPr/>
              </a:pPr>
              <a:t>7/26/2020</a:t>
            </a:fld>
            <a:endParaRPr lang="en-IN" dirty="0"/>
          </a:p>
        </p:txBody>
      </p:sp>
      <p:graphicFrame>
        <p:nvGraphicFramePr>
          <p:cNvPr id="3074" name="Object 1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074" r:id="rId3" imgW="13937020" imgH="540952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Big Picture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413" cy="4525963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 smtClean="0"/>
              <a:t>Hardware</a:t>
            </a:r>
            <a:endParaRPr lang="en-US" b="1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• </a:t>
            </a:r>
            <a:r>
              <a:rPr lang="en-US" b="1" dirty="0"/>
              <a:t>Representing data, transistors, gates, digital </a:t>
            </a:r>
            <a:r>
              <a:rPr lang="en-US" b="1" dirty="0" smtClean="0"/>
              <a:t>	logic 	structures, von </a:t>
            </a:r>
            <a:r>
              <a:rPr lang="en-US" b="1" dirty="0"/>
              <a:t>Neumann machine model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 smtClean="0"/>
              <a:t>	Assembly </a:t>
            </a:r>
            <a:r>
              <a:rPr lang="en-US" b="1" dirty="0"/>
              <a:t>language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• </a:t>
            </a:r>
            <a:r>
              <a:rPr lang="en-US" b="1" dirty="0"/>
              <a:t>Instructions, (structured) </a:t>
            </a:r>
            <a:r>
              <a:rPr lang="en-US" b="1" dirty="0" smtClean="0"/>
              <a:t>programming, input/output</a:t>
            </a:r>
            <a:r>
              <a:rPr lang="en-US" b="1" dirty="0"/>
              <a:t>,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i="1" dirty="0" smtClean="0"/>
              <a:t>	relationship </a:t>
            </a:r>
            <a:r>
              <a:rPr lang="en-US" b="1" i="1" dirty="0"/>
              <a:t>to hardware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/>
              <a:t>C programming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• </a:t>
            </a:r>
            <a:r>
              <a:rPr lang="en-US" b="1" dirty="0"/>
              <a:t>Syntax, operators, control structures, functions, </a:t>
            </a:r>
            <a:r>
              <a:rPr lang="en-US" b="1" dirty="0" smtClean="0"/>
              <a:t>	</a:t>
            </a:r>
            <a:r>
              <a:rPr lang="en-US" b="1" i="1" dirty="0" smtClean="0"/>
              <a:t>pointers</a:t>
            </a:r>
            <a:r>
              <a:rPr lang="en-US" b="1" dirty="0" smtClean="0"/>
              <a:t>, recursion</a:t>
            </a:r>
            <a:r>
              <a:rPr lang="en-US" b="1" dirty="0"/>
              <a:t>, data structures, </a:t>
            </a:r>
            <a:r>
              <a:rPr lang="en-US" b="1" i="1" dirty="0"/>
              <a:t>relationship to </a:t>
            </a:r>
            <a:r>
              <a:rPr lang="en-US" b="1" i="1" dirty="0" smtClean="0"/>
              <a:t>	assembly </a:t>
            </a:r>
            <a:r>
              <a:rPr lang="en-US" b="1" i="1" dirty="0"/>
              <a:t>language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BED890-5471-4570-B5B1-CAAA4DCEFA0F}" type="datetime1">
              <a:rPr lang="en-US"/>
              <a:pPr>
                <a:defRPr/>
              </a:pPr>
              <a:t>7/26/2020</a:t>
            </a:fld>
            <a:endParaRPr lang="en-IN" dirty="0"/>
          </a:p>
        </p:txBody>
      </p:sp>
      <p:graphicFrame>
        <p:nvGraphicFramePr>
          <p:cNvPr id="4098" name="Object 15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098" r:id="rId3" imgW="13937020" imgH="540952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8" descr="C:\Users\hp\AppData\Local\Microsoft\Windows\Temporary Internet Files\Content.IE5\AXPCH7KH\MC90029347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950" y="3644900"/>
            <a:ext cx="1933575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800" smtClean="0"/>
              <a:t>The course contents</a:t>
            </a:r>
            <a:endParaRPr lang="en-IN" altLang="en-US" sz="480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506888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</a:rPr>
              <a:t>Basics Of Digital </a:t>
            </a:r>
            <a:r>
              <a:rPr lang="en-US" dirty="0" smtClean="0">
                <a:solidFill>
                  <a:srgbClr val="FF0000"/>
                </a:solidFill>
              </a:rPr>
              <a:t>Electronics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</a:rPr>
              <a:t>Register Transfer and Micro </a:t>
            </a:r>
            <a:r>
              <a:rPr lang="en-US" dirty="0" smtClean="0">
                <a:solidFill>
                  <a:srgbClr val="FF0000"/>
                </a:solidFill>
              </a:rPr>
              <a:t>Operations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</a:rPr>
              <a:t>Basic Computer </a:t>
            </a:r>
            <a:r>
              <a:rPr lang="en-US" dirty="0" smtClean="0">
                <a:solidFill>
                  <a:srgbClr val="FF0000"/>
                </a:solidFill>
              </a:rPr>
              <a:t>Organization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</a:rPr>
              <a:t>Control </a:t>
            </a:r>
            <a:r>
              <a:rPr lang="en-US" dirty="0" smtClean="0">
                <a:solidFill>
                  <a:srgbClr val="FF0000"/>
                </a:solidFill>
              </a:rPr>
              <a:t>Unit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</a:rPr>
              <a:t>Central Processing Unit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Computer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Arithmetic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Input-Output Organization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Memory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Unit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 to Parallel Processing</a:t>
            </a:r>
          </a:p>
        </p:txBody>
      </p:sp>
      <p:graphicFrame>
        <p:nvGraphicFramePr>
          <p:cNvPr id="6146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6146" r:id="rId4" imgW="13937020" imgH="5409524" progId="">
              <p:embed/>
            </p:oleObj>
          </a:graphicData>
        </a:graphic>
      </p:graphicFrame>
      <p:sp>
        <p:nvSpPr>
          <p:cNvPr id="615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F6C4FB1-0D0B-4EDF-B25F-BD29333C0591}" type="datetime1">
              <a:rPr lang="en-US" altLang="en-US" smtClean="0">
                <a:solidFill>
                  <a:srgbClr val="89898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7/26/2020</a:t>
            </a:fld>
            <a:endParaRPr lang="en-IN" altLang="en-US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algn="ctr">
              <a:buNone/>
            </a:pPr>
            <a:r>
              <a:rPr lang="en-IN" b="1" dirty="0" smtClean="0"/>
              <a:t>Computer Organization</a:t>
            </a:r>
            <a:r>
              <a:rPr lang="en-IN" dirty="0" smtClean="0"/>
              <a:t> and Architecture lets you know how exactly each instruction is executed at the micro level. The data flow, timing analysis, memory hierarchy, trade offs between execution cycles, hardware requirements/costs, software-hardware trade-offs can be known.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ECFE06-4807-4513-9D78-22B58A50640C}" type="datetime1">
              <a:rPr lang="en-US" smtClean="0"/>
              <a:pPr>
                <a:defRPr/>
              </a:pPr>
              <a:t>7/26/2020</a:t>
            </a:fld>
            <a:endParaRPr lang="en-IN" dirty="0"/>
          </a:p>
        </p:txBody>
      </p:sp>
      <p:graphicFrame>
        <p:nvGraphicFramePr>
          <p:cNvPr id="19457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9457" r:id="rId3" imgW="13937020" imgH="5409524" progId="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 cstate="print"/>
          <a:srcRect t="1958" b="23325"/>
          <a:stretch>
            <a:fillRect/>
          </a:stretch>
        </p:blipFill>
        <p:spPr bwMode="auto">
          <a:xfrm>
            <a:off x="0" y="990600"/>
            <a:ext cx="874871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170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7170" r:id="rId4" imgW="13937020" imgH="540952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Computer Organization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ECFE06-4807-4513-9D78-22B58A50640C}" type="datetime1">
              <a:rPr lang="en-US" smtClean="0"/>
              <a:pPr>
                <a:defRPr/>
              </a:pPr>
              <a:t>7/26/2020</a:t>
            </a:fld>
            <a:endParaRPr lang="en-IN" dirty="0"/>
          </a:p>
        </p:txBody>
      </p:sp>
      <p:pic>
        <p:nvPicPr>
          <p:cNvPr id="38914" name="Picture 2" descr="Draw the basic organization of computer - Computer Science and ..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371600"/>
            <a:ext cx="6758590" cy="4648200"/>
          </a:xfrm>
          <a:prstGeom prst="rect">
            <a:avLst/>
          </a:prstGeom>
          <a:noFill/>
        </p:spPr>
      </p:pic>
      <p:graphicFrame>
        <p:nvGraphicFramePr>
          <p:cNvPr id="21505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1505" r:id="rId4" imgW="13937020" imgH="5409524" progId="">
              <p:embed/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Computer Architecture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ECFE06-4807-4513-9D78-22B58A50640C}" type="datetime1">
              <a:rPr lang="en-US" smtClean="0"/>
              <a:pPr>
                <a:defRPr/>
              </a:pPr>
              <a:t>7/26/2020</a:t>
            </a:fld>
            <a:endParaRPr lang="en-IN" dirty="0"/>
          </a:p>
        </p:txBody>
      </p:sp>
      <p:pic>
        <p:nvPicPr>
          <p:cNvPr id="51202" name="Picture 2" descr="1.3.2.�Basic Computer Archite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19200"/>
            <a:ext cx="7560267" cy="5334000"/>
          </a:xfrm>
          <a:prstGeom prst="rect">
            <a:avLst/>
          </a:prstGeom>
          <a:noFill/>
        </p:spPr>
      </p:pic>
      <p:graphicFrame>
        <p:nvGraphicFramePr>
          <p:cNvPr id="20481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0481" r:id="rId4" imgW="13937020" imgH="5409524" progId="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13403</TotalTime>
  <Words>455</Words>
  <Application>Microsoft Office PowerPoint</Application>
  <PresentationFormat>On-screen Show (4:3)</PresentationFormat>
  <Paragraphs>65</Paragraphs>
  <Slides>15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CSE211 COMPUTER ORGANIZATION AND DESIGN</vt:lpstr>
      <vt:lpstr>Course details</vt:lpstr>
      <vt:lpstr>What’s CSE 211 All About?! </vt:lpstr>
      <vt:lpstr>Big Picture </vt:lpstr>
      <vt:lpstr>The course contents</vt:lpstr>
      <vt:lpstr>Slide 6</vt:lpstr>
      <vt:lpstr>Slide 7</vt:lpstr>
      <vt:lpstr>Computer Organization</vt:lpstr>
      <vt:lpstr>Computer Architecture</vt:lpstr>
      <vt:lpstr>Instruction set architecture</vt:lpstr>
      <vt:lpstr>Structure &amp; Function</vt:lpstr>
      <vt:lpstr>Types of computer</vt:lpstr>
      <vt:lpstr>Slide 13</vt:lpstr>
      <vt:lpstr>Microprocessors</vt:lpstr>
      <vt:lpstr>Next Class: Logic gates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Gunseerat Brar</cp:lastModifiedBy>
  <cp:revision>143</cp:revision>
  <dcterms:created xsi:type="dcterms:W3CDTF">2013-10-21T21:58:54Z</dcterms:created>
  <dcterms:modified xsi:type="dcterms:W3CDTF">2020-07-26T07:43:55Z</dcterms:modified>
</cp:coreProperties>
</file>